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8" r:id="rId8"/>
    <p:sldId id="263" r:id="rId9"/>
    <p:sldId id="264" r:id="rId10"/>
    <p:sldId id="265" r:id="rId11"/>
    <p:sldId id="269" r:id="rId12"/>
    <p:sldId id="266" r:id="rId13"/>
    <p:sldId id="267" r:id="rId14"/>
    <p:sldId id="268" r:id="rId15"/>
    <p:sldId id="270" r:id="rId16"/>
    <p:sldId id="271" r:id="rId17"/>
    <p:sldId id="273" r:id="rId18"/>
    <p:sldId id="281" r:id="rId19"/>
    <p:sldId id="274" r:id="rId20"/>
    <p:sldId id="275" r:id="rId21"/>
    <p:sldId id="277" r:id="rId22"/>
    <p:sldId id="272" r:id="rId23"/>
    <p:sldId id="280" r:id="rId24"/>
    <p:sldId id="276"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58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115807-39FB-41F4-8394-0F5CF34164E2}"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426915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115807-39FB-41F4-8394-0F5CF34164E2}"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98372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115807-39FB-41F4-8394-0F5CF34164E2}"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31615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115807-39FB-41F4-8394-0F5CF34164E2}"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35994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15807-39FB-41F4-8394-0F5CF34164E2}"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8283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115807-39FB-41F4-8394-0F5CF34164E2}"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381676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115807-39FB-41F4-8394-0F5CF34164E2}" type="datetimeFigureOut">
              <a:rPr lang="en-GB" smtClean="0"/>
              <a:t>06/10/2016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232524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115807-39FB-41F4-8394-0F5CF34164E2}" type="datetimeFigureOut">
              <a:rPr lang="en-GB" smtClean="0"/>
              <a:t>06/10/2016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322384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15807-39FB-41F4-8394-0F5CF34164E2}" type="datetimeFigureOut">
              <a:rPr lang="en-GB" smtClean="0"/>
              <a:t>06/10/2016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419527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15807-39FB-41F4-8394-0F5CF34164E2}"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334798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15807-39FB-41F4-8394-0F5CF34164E2}"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D0C19-6CDD-4024-94F5-685E43745E70}" type="slidenum">
              <a:rPr lang="en-GB" smtClean="0"/>
              <a:t>‹#›</a:t>
            </a:fld>
            <a:endParaRPr lang="en-GB"/>
          </a:p>
        </p:txBody>
      </p:sp>
    </p:spTree>
    <p:extLst>
      <p:ext uri="{BB962C8B-B14F-4D97-AF65-F5344CB8AC3E}">
        <p14:creationId xmlns:p14="http://schemas.microsoft.com/office/powerpoint/2010/main" val="13582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15807-39FB-41F4-8394-0F5CF34164E2}" type="datetimeFigureOut">
              <a:rPr lang="en-GB" smtClean="0"/>
              <a:t>06/10/2016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D0C19-6CDD-4024-94F5-685E43745E70}" type="slidenum">
              <a:rPr lang="en-GB" smtClean="0"/>
              <a:t>‹#›</a:t>
            </a:fld>
            <a:endParaRPr lang="en-GB"/>
          </a:p>
        </p:txBody>
      </p:sp>
    </p:spTree>
    <p:extLst>
      <p:ext uri="{BB962C8B-B14F-4D97-AF65-F5344CB8AC3E}">
        <p14:creationId xmlns:p14="http://schemas.microsoft.com/office/powerpoint/2010/main" val="166949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tec.ac.uk/" TargetMode="External"/><Relationship Id="rId3" Type="http://schemas.openxmlformats.org/officeDocument/2006/relationships/hyperlink" Target="http://www.hepcw.ac.uk/" TargetMode="External"/><Relationship Id="rId7" Type="http://schemas.openxmlformats.org/officeDocument/2006/relationships/hyperlink" Target="http://supc.ac.uk/" TargetMode="External"/><Relationship Id="rId2" Type="http://schemas.openxmlformats.org/officeDocument/2006/relationships/hyperlink" Target="http://www.apuc-scot.ac.uk/" TargetMode="External"/><Relationship Id="rId1" Type="http://schemas.openxmlformats.org/officeDocument/2006/relationships/slideLayout" Target="../slideLayouts/slideLayout1.xml"/><Relationship Id="rId6" Type="http://schemas.openxmlformats.org/officeDocument/2006/relationships/hyperlink" Target="http://www.nwupc.ac.uk/" TargetMode="External"/><Relationship Id="rId5" Type="http://schemas.openxmlformats.org/officeDocument/2006/relationships/hyperlink" Target="http://www.neupc.ac.uk/" TargetMode="External"/><Relationship Id="rId10" Type="http://schemas.openxmlformats.org/officeDocument/2006/relationships/image" Target="../media/image1.png"/><Relationship Id="rId4" Type="http://schemas.openxmlformats.org/officeDocument/2006/relationships/hyperlink" Target="http://www.lupc.ac.uk/" TargetMode="External"/><Relationship Id="rId9" Type="http://schemas.openxmlformats.org/officeDocument/2006/relationships/hyperlink" Target="http://www.tuco.or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epa.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 Introduction to Procurement</a:t>
            </a:r>
            <a:endParaRPr lang="en-GB" dirty="0"/>
          </a:p>
        </p:txBody>
      </p:sp>
      <p:sp>
        <p:nvSpPr>
          <p:cNvPr id="3" name="Subtitle 2"/>
          <p:cNvSpPr>
            <a:spLocks noGrp="1"/>
          </p:cNvSpPr>
          <p:nvPr>
            <p:ph type="subTitle" idx="1"/>
          </p:nvPr>
        </p:nvSpPr>
        <p:spPr/>
        <p:txBody>
          <a:bodyPr/>
          <a:lstStyle/>
          <a:p>
            <a:r>
              <a:rPr lang="en-GB" dirty="0" smtClean="0"/>
              <a:t>September 2016</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5746" y="4157546"/>
            <a:ext cx="2200508" cy="1100254"/>
          </a:xfrm>
          <a:prstGeom prst="rect">
            <a:avLst/>
          </a:prstGeom>
        </p:spPr>
      </p:pic>
    </p:spTree>
    <p:extLst>
      <p:ext uri="{BB962C8B-B14F-4D97-AF65-F5344CB8AC3E}">
        <p14:creationId xmlns:p14="http://schemas.microsoft.com/office/powerpoint/2010/main" val="2904510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3: Develop your Strategy/Plan</a:t>
            </a:r>
            <a:endParaRPr lang="en-GB" dirty="0"/>
          </a:p>
        </p:txBody>
      </p:sp>
      <p:sp>
        <p:nvSpPr>
          <p:cNvPr id="3" name="Content Placeholder 2"/>
          <p:cNvSpPr>
            <a:spLocks noGrp="1"/>
          </p:cNvSpPr>
          <p:nvPr>
            <p:ph idx="1"/>
          </p:nvPr>
        </p:nvSpPr>
        <p:spPr/>
        <p:txBody>
          <a:bodyPr/>
          <a:lstStyle/>
          <a:p>
            <a:pPr marL="0" indent="0">
              <a:buNone/>
            </a:pPr>
            <a:r>
              <a:rPr lang="en-GB" dirty="0" smtClean="0"/>
              <a:t>This is where you consider your process options.  </a:t>
            </a:r>
          </a:p>
          <a:p>
            <a:pPr marL="0" indent="0">
              <a:buNone/>
            </a:pPr>
            <a:r>
              <a:rPr lang="en-GB" dirty="0" smtClean="0"/>
              <a:t>It may be a simple quotation or a full tender requirement.  As we said in slide 3 some rules are imposed on Universities by the government, others are developed by the University to ensure a best practice.  Your regulations are below, if your budget is from a grant </a:t>
            </a:r>
            <a:r>
              <a:rPr lang="en-GB" u="sng" dirty="0" smtClean="0"/>
              <a:t>always</a:t>
            </a:r>
            <a:r>
              <a:rPr lang="en-GB" dirty="0" smtClean="0"/>
              <a:t> check the process directly with your procurement department :</a:t>
            </a:r>
          </a:p>
          <a:p>
            <a:pPr marL="0" indent="0" algn="ctr">
              <a:buNone/>
            </a:pPr>
            <a:r>
              <a:rPr lang="en-GB" dirty="0" smtClean="0">
                <a:solidFill>
                  <a:srgbClr val="FF0000"/>
                </a:solidFill>
              </a:rPr>
              <a:t>INSERT YOUR UNIVERSITY PROCUREMENT THRESHOLDS</a:t>
            </a:r>
          </a:p>
          <a:p>
            <a:pPr marL="0" indent="0" algn="ctr">
              <a:buNone/>
            </a:pPr>
            <a:r>
              <a:rPr lang="en-GB" dirty="0" smtClean="0">
                <a:solidFill>
                  <a:srgbClr val="FF0000"/>
                </a:solidFill>
              </a:rPr>
              <a:t>PROVIDE A LINK TO YOUR FINANCIAL REGULATIONS </a:t>
            </a:r>
          </a:p>
          <a:p>
            <a:pPr marL="0" indent="0" algn="ctr">
              <a:buNone/>
            </a:pPr>
            <a:r>
              <a:rPr lang="en-GB" dirty="0" smtClean="0">
                <a:solidFill>
                  <a:srgbClr val="FF0000"/>
                </a:solidFill>
              </a:rPr>
              <a:t>INSERT YOUR PROCUREMENT POLICY</a:t>
            </a:r>
            <a:endParaRPr lang="en-GB"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78176" y="365125"/>
            <a:ext cx="2200508" cy="1100254"/>
          </a:xfrm>
          <a:prstGeom prst="rect">
            <a:avLst/>
          </a:prstGeom>
        </p:spPr>
      </p:pic>
    </p:spTree>
    <p:extLst>
      <p:ext uri="{BB962C8B-B14F-4D97-AF65-F5344CB8AC3E}">
        <p14:creationId xmlns:p14="http://schemas.microsoft.com/office/powerpoint/2010/main" val="420241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4: Pre Procurement</a:t>
            </a:r>
            <a:endParaRPr lang="en-GB" dirty="0"/>
          </a:p>
        </p:txBody>
      </p:sp>
      <p:sp>
        <p:nvSpPr>
          <p:cNvPr id="3" name="Content Placeholder 2"/>
          <p:cNvSpPr>
            <a:spLocks noGrp="1"/>
          </p:cNvSpPr>
          <p:nvPr>
            <p:ph idx="1"/>
          </p:nvPr>
        </p:nvSpPr>
        <p:spPr/>
        <p:txBody>
          <a:bodyPr>
            <a:normAutofit fontScale="92500"/>
          </a:bodyPr>
          <a:lstStyle/>
          <a:p>
            <a:r>
              <a:rPr lang="en-GB" dirty="0" smtClean="0"/>
              <a:t>At this stage you need to consider things like the time of year – might you get a better or worse outcome if you wait? If you are buying a new car for example significant savings can be made by purchasing a “old” version of a model just before the “new” model arrives on forecourts.</a:t>
            </a:r>
            <a:endParaRPr lang="en-GB" dirty="0"/>
          </a:p>
          <a:p>
            <a:r>
              <a:rPr lang="en-GB" dirty="0" smtClean="0"/>
              <a:t>Additionally you might consider when the financial year end is for you, your supplier or even when monthly sales targets are due.</a:t>
            </a:r>
          </a:p>
          <a:p>
            <a:r>
              <a:rPr lang="en-GB" dirty="0" smtClean="0"/>
              <a:t>Finally consider external effects, the weather, natural disasters and the economy all have an impact on the cost of the raw materials of a product or the cost of labour, sometimes it is unavoidable however the more you understand the better opportunity you may have to negotiate.</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5082" y="365125"/>
            <a:ext cx="2200508" cy="1100254"/>
          </a:xfrm>
          <a:prstGeom prst="rect">
            <a:avLst/>
          </a:prstGeom>
        </p:spPr>
      </p:pic>
    </p:spTree>
    <p:extLst>
      <p:ext uri="{BB962C8B-B14F-4D97-AF65-F5344CB8AC3E}">
        <p14:creationId xmlns:p14="http://schemas.microsoft.com/office/powerpoint/2010/main" val="1513888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5: Develop Documentation</a:t>
            </a:r>
            <a:endParaRPr lang="en-GB" dirty="0"/>
          </a:p>
        </p:txBody>
      </p:sp>
      <p:sp>
        <p:nvSpPr>
          <p:cNvPr id="3" name="Content Placeholder 2"/>
          <p:cNvSpPr>
            <a:spLocks noGrp="1"/>
          </p:cNvSpPr>
          <p:nvPr>
            <p:ph idx="1"/>
          </p:nvPr>
        </p:nvSpPr>
        <p:spPr/>
        <p:txBody>
          <a:bodyPr/>
          <a:lstStyle/>
          <a:p>
            <a:r>
              <a:rPr lang="en-GB" dirty="0" smtClean="0"/>
              <a:t>This stage is irrelevant if you can purchase your product via your online marketplace / e procurement system</a:t>
            </a:r>
            <a:endParaRPr lang="en-GB" dirty="0"/>
          </a:p>
          <a:p>
            <a:r>
              <a:rPr lang="en-GB" dirty="0" smtClean="0"/>
              <a:t>If you do need to follow a formal quotation or tender process your procurement department will have pre developed templates for you to use they can be accessed at:</a:t>
            </a:r>
          </a:p>
          <a:p>
            <a:pPr marL="0" indent="0" algn="ctr">
              <a:buNone/>
            </a:pPr>
            <a:r>
              <a:rPr lang="en-GB" dirty="0" smtClean="0">
                <a:solidFill>
                  <a:srgbClr val="FF0000"/>
                </a:solidFill>
              </a:rPr>
              <a:t>PROVIDE A LINK FOR TEMPLATES</a:t>
            </a:r>
            <a:r>
              <a:rPr lang="en-GB" dirty="0" smtClean="0"/>
              <a:t>.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6956" y="230188"/>
            <a:ext cx="2200508" cy="1100254"/>
          </a:xfrm>
          <a:prstGeom prst="rect">
            <a:avLst/>
          </a:prstGeom>
        </p:spPr>
      </p:pic>
    </p:spTree>
    <p:extLst>
      <p:ext uri="{BB962C8B-B14F-4D97-AF65-F5344CB8AC3E}">
        <p14:creationId xmlns:p14="http://schemas.microsoft.com/office/powerpoint/2010/main" val="1249840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6: Supplier Selection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For procurements under the EU threshold value (Currently £164,176) It is possible to select potential suppliers and invite them to tender or quote for your requirements. Again you should refer to your university regulations as there may be a minimum number of suppliers you should invite or lower value for you to advertise your requirements.</a:t>
            </a:r>
          </a:p>
          <a:p>
            <a:r>
              <a:rPr lang="en-GB" dirty="0" smtClean="0"/>
              <a:t>It is important to remember at all times that the principles of being open, fair and transparent </a:t>
            </a:r>
            <a:r>
              <a:rPr lang="en-GB" u="sng" dirty="0" smtClean="0"/>
              <a:t>must</a:t>
            </a:r>
            <a:r>
              <a:rPr lang="en-GB" dirty="0" smtClean="0"/>
              <a:t> apply.   You must </a:t>
            </a:r>
            <a:r>
              <a:rPr lang="en-GB" u="sng" dirty="0" smtClean="0"/>
              <a:t>never,</a:t>
            </a:r>
            <a:r>
              <a:rPr lang="en-GB" dirty="0" smtClean="0"/>
              <a:t> at any stage give any supplier any advantage over the others – this could be in knowledge or information (including previous prices paid or quoted) as well as more or less time to complete their offer.  In addition to being unethical, doing this could affect the reputation of your institution and may result in a legal challenge.</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22419" y="477779"/>
            <a:ext cx="2200508" cy="1100254"/>
          </a:xfrm>
          <a:prstGeom prst="rect">
            <a:avLst/>
          </a:prstGeom>
        </p:spPr>
      </p:pic>
    </p:spTree>
    <p:extLst>
      <p:ext uri="{BB962C8B-B14F-4D97-AF65-F5344CB8AC3E}">
        <p14:creationId xmlns:p14="http://schemas.microsoft.com/office/powerpoint/2010/main" val="4196411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7:	Issue documentation</a:t>
            </a:r>
            <a:endParaRPr lang="en-GB" dirty="0"/>
          </a:p>
        </p:txBody>
      </p:sp>
      <p:sp>
        <p:nvSpPr>
          <p:cNvPr id="3" name="Content Placeholder 2"/>
          <p:cNvSpPr>
            <a:spLocks noGrp="1"/>
          </p:cNvSpPr>
          <p:nvPr>
            <p:ph idx="1"/>
          </p:nvPr>
        </p:nvSpPr>
        <p:spPr/>
        <p:txBody>
          <a:bodyPr>
            <a:normAutofit fontScale="92500"/>
          </a:bodyPr>
          <a:lstStyle/>
          <a:p>
            <a:r>
              <a:rPr lang="en-GB" dirty="0" smtClean="0"/>
              <a:t>Your university may use an electronic tendering system for example Intend.  This system will directly message all suppliers and manage all questions or responses for you.  If you are not sure about this ask your procurement department.</a:t>
            </a:r>
          </a:p>
          <a:p>
            <a:r>
              <a:rPr lang="en-GB" dirty="0" smtClean="0"/>
              <a:t>With the documentation, which should include the template provided by procurement, you should ensure suppliers are made aware of the timescale they have to ask questions and formally respond along with the details of how to do that.</a:t>
            </a:r>
          </a:p>
          <a:p>
            <a:r>
              <a:rPr lang="en-GB" dirty="0" smtClean="0"/>
              <a:t>Especially with regards to grant funded or EU procurements (those valued at over £164,176) timescales are set by legislation and must be adhered to, so again please check with your procurement department for this detail.</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5083" y="230188"/>
            <a:ext cx="2200508" cy="1100254"/>
          </a:xfrm>
          <a:prstGeom prst="rect">
            <a:avLst/>
          </a:prstGeom>
        </p:spPr>
      </p:pic>
    </p:spTree>
    <p:extLst>
      <p:ext uri="{BB962C8B-B14F-4D97-AF65-F5344CB8AC3E}">
        <p14:creationId xmlns:p14="http://schemas.microsoft.com/office/powerpoint/2010/main" val="2156527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8: Evaluation</a:t>
            </a:r>
            <a:endParaRPr lang="en-GB" dirty="0"/>
          </a:p>
        </p:txBody>
      </p:sp>
      <p:sp>
        <p:nvSpPr>
          <p:cNvPr id="3" name="Content Placeholder 2"/>
          <p:cNvSpPr>
            <a:spLocks noGrp="1"/>
          </p:cNvSpPr>
          <p:nvPr>
            <p:ph idx="1"/>
          </p:nvPr>
        </p:nvSpPr>
        <p:spPr>
          <a:xfrm>
            <a:off x="748990" y="1690688"/>
            <a:ext cx="10515600" cy="4849968"/>
          </a:xfrm>
        </p:spPr>
        <p:txBody>
          <a:bodyPr>
            <a:normAutofit fontScale="85000" lnSpcReduction="20000"/>
          </a:bodyPr>
          <a:lstStyle/>
          <a:p>
            <a:r>
              <a:rPr lang="en-GB" dirty="0" smtClean="0"/>
              <a:t>Once you have received bids from suppliers it is time to evaluate these.  A reminder that a consistent and fair approach must be applied to each offer. </a:t>
            </a:r>
            <a:r>
              <a:rPr lang="en-GB" dirty="0"/>
              <a:t> </a:t>
            </a:r>
            <a:r>
              <a:rPr lang="en-GB" dirty="0" smtClean="0"/>
              <a:t>The evaluation scores or comments should be recorded in order to feedback to suppliers if requested.</a:t>
            </a:r>
          </a:p>
          <a:p>
            <a:r>
              <a:rPr lang="en-GB" dirty="0" smtClean="0"/>
              <a:t>You should check the specification of the suppliers’ offer against the specification you provided in your documents – does the offer definitely meet your needs?  Do you have any questions about the offer?</a:t>
            </a:r>
          </a:p>
          <a:p>
            <a:r>
              <a:rPr lang="en-GB" dirty="0" smtClean="0"/>
              <a:t>How do the prices compare? Are they similar? Was it what you expected?  Is one much higher or much lower? You should question large differentials as they may indicate a mistake or other issues such as a better or poorer specification.</a:t>
            </a:r>
          </a:p>
          <a:p>
            <a:r>
              <a:rPr lang="en-GB" dirty="0" smtClean="0"/>
              <a:t>Has the supplier agreed to your terms and conditions and payment terms?  If not explore the reasons why and rectify this before proceeding.</a:t>
            </a:r>
          </a:p>
          <a:p>
            <a:r>
              <a:rPr lang="en-GB" dirty="0" smtClean="0"/>
              <a:t>You should also undertake a financial check on the company, the procurement team can help with this.  This process will ensure that the supplier will be able to continue to supply you with the products or services you need.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2351" y="143107"/>
            <a:ext cx="2200508" cy="1100254"/>
          </a:xfrm>
          <a:prstGeom prst="rect">
            <a:avLst/>
          </a:prstGeom>
        </p:spPr>
      </p:pic>
    </p:spTree>
    <p:extLst>
      <p:ext uri="{BB962C8B-B14F-4D97-AF65-F5344CB8AC3E}">
        <p14:creationId xmlns:p14="http://schemas.microsoft.com/office/powerpoint/2010/main" val="104970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9: Contract Award</a:t>
            </a:r>
            <a:endParaRPr lang="en-GB" dirty="0"/>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en-GB" dirty="0" smtClean="0"/>
              <a:t>The quotation or tender documentation you have already used will form the basis of the contract however you will want to provide the successful supplier with an award letter </a:t>
            </a:r>
          </a:p>
          <a:p>
            <a:r>
              <a:rPr lang="en-GB" dirty="0" smtClean="0"/>
              <a:t>For those suppliers who were not successful you should again issue a letter and be prepared to explain in detail why they did not win the business. </a:t>
            </a:r>
          </a:p>
          <a:p>
            <a:r>
              <a:rPr lang="en-GB" dirty="0" smtClean="0"/>
              <a:t>As a rule, you should never agree to pay a supplier in advance of receiving goods or services.  If this is requested do speak to your procurement department. </a:t>
            </a:r>
          </a:p>
          <a:p>
            <a:r>
              <a:rPr lang="en-GB" dirty="0" smtClean="0"/>
              <a:t>Ensure you know from your financial regulations if you are allowed to sign a contract – often this should be completed by your head of department or potentially the head of procurement</a:t>
            </a:r>
          </a:p>
          <a:p>
            <a:r>
              <a:rPr lang="en-GB" dirty="0" smtClean="0"/>
              <a:t>Once the above is complete the delivery process can take place.</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2780" y="221165"/>
            <a:ext cx="2200508" cy="1100254"/>
          </a:xfrm>
          <a:prstGeom prst="rect">
            <a:avLst/>
          </a:prstGeom>
        </p:spPr>
      </p:pic>
    </p:spTree>
    <p:extLst>
      <p:ext uri="{BB962C8B-B14F-4D97-AF65-F5344CB8AC3E}">
        <p14:creationId xmlns:p14="http://schemas.microsoft.com/office/powerpoint/2010/main" val="3728086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10: Warehousing</a:t>
            </a:r>
            <a:endParaRPr lang="en-GB" dirty="0"/>
          </a:p>
        </p:txBody>
      </p:sp>
      <p:sp>
        <p:nvSpPr>
          <p:cNvPr id="3" name="Content Placeholder 2"/>
          <p:cNvSpPr>
            <a:spLocks noGrp="1"/>
          </p:cNvSpPr>
          <p:nvPr>
            <p:ph idx="1"/>
          </p:nvPr>
        </p:nvSpPr>
        <p:spPr/>
        <p:txBody>
          <a:bodyPr/>
          <a:lstStyle/>
          <a:p>
            <a:r>
              <a:rPr lang="en-GB" dirty="0" smtClean="0"/>
              <a:t>If applicable, ensure you understand where the product will be received and stored. </a:t>
            </a:r>
          </a:p>
          <a:p>
            <a:r>
              <a:rPr lang="en-GB" dirty="0" smtClean="0"/>
              <a:t>Does it need any special unloading equipment i.e. a forklift truck?</a:t>
            </a:r>
          </a:p>
          <a:p>
            <a:r>
              <a:rPr lang="en-GB" dirty="0" smtClean="0"/>
              <a:t>Check to see if it will it need additional coding or if it needs any special storage for example if it has a use by date.</a:t>
            </a:r>
          </a:p>
          <a:p>
            <a:r>
              <a:rPr lang="en-GB" dirty="0" smtClean="0"/>
              <a:t>Ensure it is registered as an asset if required by your university (check your financial regulations to understand the value at which this applies)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2351" y="230188"/>
            <a:ext cx="2200508" cy="1100254"/>
          </a:xfrm>
          <a:prstGeom prst="rect">
            <a:avLst/>
          </a:prstGeom>
        </p:spPr>
      </p:pic>
    </p:spTree>
    <p:extLst>
      <p:ext uri="{BB962C8B-B14F-4D97-AF65-F5344CB8AC3E}">
        <p14:creationId xmlns:p14="http://schemas.microsoft.com/office/powerpoint/2010/main" val="101171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11: Contract </a:t>
            </a:r>
            <a:r>
              <a:rPr lang="en-GB" dirty="0" smtClean="0"/>
              <a:t>Performance</a:t>
            </a:r>
            <a:endParaRPr lang="en-GB" dirty="0"/>
          </a:p>
        </p:txBody>
      </p:sp>
      <p:sp>
        <p:nvSpPr>
          <p:cNvPr id="3" name="Content Placeholder 2"/>
          <p:cNvSpPr>
            <a:spLocks noGrp="1"/>
          </p:cNvSpPr>
          <p:nvPr>
            <p:ph idx="1"/>
          </p:nvPr>
        </p:nvSpPr>
        <p:spPr/>
        <p:txBody>
          <a:bodyPr>
            <a:normAutofit lnSpcReduction="10000"/>
          </a:bodyPr>
          <a:lstStyle/>
          <a:p>
            <a:r>
              <a:rPr lang="en-GB" dirty="0" smtClean="0"/>
              <a:t>Going back to the original specification detailing what you needed from your supplier, have a think about how you will track that you are getting what you agreed.</a:t>
            </a:r>
          </a:p>
          <a:p>
            <a:r>
              <a:rPr lang="en-GB" dirty="0" smtClean="0"/>
              <a:t>It is often useful to set some KPI’s (Key Performance Indicators) these are simply check points against which you can mark your suppliers work.  </a:t>
            </a:r>
          </a:p>
          <a:p>
            <a:r>
              <a:rPr lang="en-GB" dirty="0" smtClean="0"/>
              <a:t>They can be really simple but must be appropriate to the contract.</a:t>
            </a:r>
          </a:p>
          <a:p>
            <a:r>
              <a:rPr lang="en-GB" dirty="0" smtClean="0"/>
              <a:t>For example, if you agreed that all deliveries would be on a Tuesday between 9 and 11am – is that happening?  How about any returns being processed within 3 working days?  It all helps to manage a smooth and happy business relationship.</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2351" y="230188"/>
            <a:ext cx="2200508" cy="1100254"/>
          </a:xfrm>
          <a:prstGeom prst="rect">
            <a:avLst/>
          </a:prstGeom>
        </p:spPr>
      </p:pic>
    </p:spTree>
    <p:extLst>
      <p:ext uri="{BB962C8B-B14F-4D97-AF65-F5344CB8AC3E}">
        <p14:creationId xmlns:p14="http://schemas.microsoft.com/office/powerpoint/2010/main" val="1259840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12: Manage the relationship</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This step is required more in strategic procurement rather than one off procurements and is usually managed by your central procurement team.  It is about regularly communicating with your supplier to ensure you build a successful business relationship which will serve you both well for future requirements.  It focusses on the importance of getting to know each other, communicating information and working together to ensure both parties get maximum value from the relationship and future business. </a:t>
            </a:r>
          </a:p>
          <a:p>
            <a:r>
              <a:rPr lang="en-GB" dirty="0" smtClean="0"/>
              <a:t>Your procurement department will usually manage these types of meetings with suppliers who service large requirements in the University but you can definitely play your part;  a) ask if you can come along to the regular meetings b) If a supplier is not performing well, late deliveries, incorrect invoices, poor customer service etc. ensure your procurement department know.  Exceptionally good service should also be reported.</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2351" y="230188"/>
            <a:ext cx="2200508" cy="1100254"/>
          </a:xfrm>
          <a:prstGeom prst="rect">
            <a:avLst/>
          </a:prstGeom>
        </p:spPr>
      </p:pic>
    </p:spTree>
    <p:extLst>
      <p:ext uri="{BB962C8B-B14F-4D97-AF65-F5344CB8AC3E}">
        <p14:creationId xmlns:p14="http://schemas.microsoft.com/office/powerpoint/2010/main" val="217669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5" name="TextBox 4"/>
          <p:cNvSpPr txBox="1"/>
          <p:nvPr/>
        </p:nvSpPr>
        <p:spPr>
          <a:xfrm>
            <a:off x="838200" y="1465379"/>
            <a:ext cx="9879980" cy="4801314"/>
          </a:xfrm>
          <a:prstGeom prst="rect">
            <a:avLst/>
          </a:prstGeom>
          <a:noFill/>
        </p:spPr>
        <p:txBody>
          <a:bodyPr wrap="square" rtlCol="0">
            <a:spAutoFit/>
          </a:bodyPr>
          <a:lstStyle/>
          <a:p>
            <a:r>
              <a:rPr lang="en-GB" sz="2400" dirty="0" smtClean="0"/>
              <a:t>Universities across the UK purchase a huge range of products and services, from simple low value low risk procurements such as office stationery, to high value, complex procurements such as MRI machines or outsourced services.  </a:t>
            </a:r>
          </a:p>
          <a:p>
            <a:endParaRPr lang="en-GB" sz="2400" dirty="0"/>
          </a:p>
          <a:p>
            <a:r>
              <a:rPr lang="en-GB" sz="2400" dirty="0" smtClean="0"/>
              <a:t>Budgets are increasingly limited and the government is more interested than ever in understanding university expenditure and where savings and value can be maximised.  The Procurement department uses its professional expertise to apply techniques which will help manage expenditure, lower risk and improve quality. </a:t>
            </a:r>
          </a:p>
          <a:p>
            <a:endParaRPr lang="en-GB" sz="2400" dirty="0"/>
          </a:p>
          <a:p>
            <a:r>
              <a:rPr lang="en-GB" sz="2400" dirty="0" smtClean="0"/>
              <a:t>This guide will help you understand more about both the procurement process, and what your procurement team can do for you.</a:t>
            </a:r>
          </a:p>
          <a:p>
            <a:endParaRPr lang="en-GB"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2780" y="365125"/>
            <a:ext cx="2200508" cy="1100254"/>
          </a:xfrm>
          <a:prstGeom prst="rect">
            <a:avLst/>
          </a:prstGeom>
        </p:spPr>
      </p:pic>
    </p:spTree>
    <p:extLst>
      <p:ext uri="{BB962C8B-B14F-4D97-AF65-F5344CB8AC3E}">
        <p14:creationId xmlns:p14="http://schemas.microsoft.com/office/powerpoint/2010/main" val="809754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13: End of Life</a:t>
            </a:r>
            <a:endParaRPr lang="en-GB" dirty="0"/>
          </a:p>
        </p:txBody>
      </p:sp>
      <p:sp>
        <p:nvSpPr>
          <p:cNvPr id="3" name="Content Placeholder 2"/>
          <p:cNvSpPr>
            <a:spLocks noGrp="1"/>
          </p:cNvSpPr>
          <p:nvPr>
            <p:ph idx="1"/>
          </p:nvPr>
        </p:nvSpPr>
        <p:spPr>
          <a:xfrm>
            <a:off x="838200" y="1465379"/>
            <a:ext cx="10515600" cy="4711584"/>
          </a:xfrm>
        </p:spPr>
        <p:txBody>
          <a:bodyPr>
            <a:noAutofit/>
          </a:bodyPr>
          <a:lstStyle/>
          <a:p>
            <a:r>
              <a:rPr lang="en-GB" sz="2400" dirty="0" smtClean="0"/>
              <a:t>Often we call the procurement cycle the cradle to grave approach.  It is about remembering that we start with the responsibility for a need but that responsibility extends all the way to when we must dispose of a product or cease providing / change a service. </a:t>
            </a:r>
          </a:p>
          <a:p>
            <a:r>
              <a:rPr lang="en-GB" sz="2400" dirty="0" smtClean="0"/>
              <a:t>There is legislation for various types of waste which must be adhered to.  This list is too long to detail but includes electronic items, batteries and hazardous waste </a:t>
            </a:r>
          </a:p>
          <a:p>
            <a:r>
              <a:rPr lang="en-GB" sz="2400" dirty="0" smtClean="0"/>
              <a:t>TUPE applies to individual workers at the end of a contract and covers workers rights (Your procurement department should manage any contracts which include this legislation)</a:t>
            </a:r>
          </a:p>
          <a:p>
            <a:r>
              <a:rPr lang="en-GB" sz="2400" dirty="0" smtClean="0"/>
              <a:t>There is a real effort to ensure we can recycle as much as is possible, this may be via a recycling facility or through an organisation or charity who might make use of a product you no longer need.   </a:t>
            </a:r>
            <a:endParaRPr lang="en-GB" sz="2400" dirty="0"/>
          </a:p>
          <a:p>
            <a:r>
              <a:rPr lang="en-GB" sz="2400" dirty="0" smtClean="0"/>
              <a:t>Investigate or ask your procurement team if you need more support.</a:t>
            </a:r>
            <a:endParaRPr lang="en-GB"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22419" y="230188"/>
            <a:ext cx="2200508" cy="1100254"/>
          </a:xfrm>
          <a:prstGeom prst="rect">
            <a:avLst/>
          </a:prstGeom>
        </p:spPr>
      </p:pic>
    </p:spTree>
    <p:extLst>
      <p:ext uri="{BB962C8B-B14F-4D97-AF65-F5344CB8AC3E}">
        <p14:creationId xmlns:p14="http://schemas.microsoft.com/office/powerpoint/2010/main" val="2563556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 Tips</a:t>
            </a:r>
            <a:endParaRPr lang="en-GB" dirty="0"/>
          </a:p>
        </p:txBody>
      </p:sp>
      <p:sp>
        <p:nvSpPr>
          <p:cNvPr id="3" name="Content Placeholder 2"/>
          <p:cNvSpPr>
            <a:spLocks noGrp="1"/>
          </p:cNvSpPr>
          <p:nvPr>
            <p:ph idx="1"/>
          </p:nvPr>
        </p:nvSpPr>
        <p:spPr>
          <a:xfrm>
            <a:off x="838200" y="1465379"/>
            <a:ext cx="10515600" cy="5180748"/>
          </a:xfrm>
        </p:spPr>
        <p:txBody>
          <a:bodyPr>
            <a:normAutofit fontScale="77500" lnSpcReduction="20000"/>
          </a:bodyPr>
          <a:lstStyle/>
          <a:p>
            <a:r>
              <a:rPr lang="en-GB" dirty="0" smtClean="0"/>
              <a:t>Each purchase order costs approximately £40 to process in an institution.  For very small requirements always try to group orders together.</a:t>
            </a:r>
          </a:p>
          <a:p>
            <a:r>
              <a:rPr lang="en-GB" dirty="0" smtClean="0"/>
              <a:t>Even agreeing to something verbally over the phone is legally binding – be careful what you commit to and always be clear in writing.</a:t>
            </a:r>
          </a:p>
          <a:p>
            <a:r>
              <a:rPr lang="en-GB" dirty="0" smtClean="0"/>
              <a:t>If your contract isn’t working, tell the supplier and your procurement department regularly.  A contract can rarely be terminated if evidence of poor performance hasn’t been recorded appropriately.</a:t>
            </a:r>
          </a:p>
          <a:p>
            <a:r>
              <a:rPr lang="en-GB" dirty="0" smtClean="0"/>
              <a:t>Never tell one supplier another suppliers prices – that is unethical and will lead to you eventually paying more in the long term.</a:t>
            </a:r>
          </a:p>
          <a:p>
            <a:r>
              <a:rPr lang="en-GB" dirty="0" smtClean="0"/>
              <a:t>Cheapest isn’t always best.  Procurement isn’t just about saving money it is about getting best value and there may be hidden extras or risks in each exercise, be thorough and ask questions.</a:t>
            </a:r>
          </a:p>
          <a:p>
            <a:r>
              <a:rPr lang="en-GB" dirty="0" smtClean="0"/>
              <a:t>Although you may occasionally be able to search and find a product a little cheaper than offered via your procurement team it is important to remember that </a:t>
            </a:r>
            <a:br>
              <a:rPr lang="en-GB" dirty="0" smtClean="0"/>
            </a:br>
            <a:r>
              <a:rPr lang="en-GB" dirty="0" smtClean="0"/>
              <a:t>	1) Your time costs money too and </a:t>
            </a:r>
            <a:br>
              <a:rPr lang="en-GB" dirty="0" smtClean="0"/>
            </a:br>
            <a:r>
              <a:rPr lang="en-GB" dirty="0" smtClean="0"/>
              <a:t>	2) Procurement will have evaluated the product or service thoroughly, the supplier 	will be set up on your finance system, financially checked and terms and conditions 	agreed – saving you more work</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22419" y="230188"/>
            <a:ext cx="2200508" cy="1100254"/>
          </a:xfrm>
          <a:prstGeom prst="rect">
            <a:avLst/>
          </a:prstGeom>
        </p:spPr>
      </p:pic>
    </p:spTree>
    <p:extLst>
      <p:ext uri="{BB962C8B-B14F-4D97-AF65-F5344CB8AC3E}">
        <p14:creationId xmlns:p14="http://schemas.microsoft.com/office/powerpoint/2010/main" val="260844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else do Procurement do?</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It is a very long list but the key points are: </a:t>
            </a:r>
            <a:endParaRPr lang="en-GB" dirty="0"/>
          </a:p>
          <a:p>
            <a:r>
              <a:rPr lang="en-GB" dirty="0" smtClean="0"/>
              <a:t>The </a:t>
            </a:r>
            <a:r>
              <a:rPr lang="en-GB" dirty="0"/>
              <a:t>Procurement team consider, strategically, the requirements of the university and put in place processes and contracts to purchasing easier and more cost effective for you.  </a:t>
            </a:r>
            <a:endParaRPr lang="en-GB" dirty="0" smtClean="0"/>
          </a:p>
          <a:p>
            <a:r>
              <a:rPr lang="en-GB" dirty="0" smtClean="0"/>
              <a:t>It is written in some grant conditions that a qualified procurement professional must manage some the tender related to the funds provided</a:t>
            </a:r>
          </a:p>
          <a:p>
            <a:r>
              <a:rPr lang="en-GB" dirty="0" smtClean="0"/>
              <a:t>To ensure minimum risk of challenge, the procurement team should manage </a:t>
            </a:r>
            <a:r>
              <a:rPr lang="en-GB" dirty="0"/>
              <a:t>tenders over £</a:t>
            </a:r>
            <a:r>
              <a:rPr lang="en-GB" dirty="0" smtClean="0"/>
              <a:t>164176. The EU regulations are complex and require an experienced person to follow them.</a:t>
            </a:r>
          </a:p>
          <a:p>
            <a:r>
              <a:rPr lang="en-GB" dirty="0" smtClean="0"/>
              <a:t>The procurement team will work with purchasing consortiums, geographically placed throughout the country to ensure that the needs of your university are considered when larger framework contracts are being agreed.</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3502" y="230188"/>
            <a:ext cx="2200508" cy="1100254"/>
          </a:xfrm>
          <a:prstGeom prst="rect">
            <a:avLst/>
          </a:prstGeom>
        </p:spPr>
      </p:pic>
    </p:spTree>
    <p:extLst>
      <p:ext uri="{BB962C8B-B14F-4D97-AF65-F5344CB8AC3E}">
        <p14:creationId xmlns:p14="http://schemas.microsoft.com/office/powerpoint/2010/main" val="3061926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 what else do Procurement </a:t>
            </a:r>
            <a:r>
              <a:rPr lang="en-GB" dirty="0" smtClean="0"/>
              <a:t>do </a:t>
            </a:r>
            <a:br>
              <a:rPr lang="en-GB" dirty="0" smtClean="0"/>
            </a:br>
            <a:r>
              <a:rPr lang="en-GB" dirty="0" smtClean="0"/>
              <a:t>continued…</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r>
              <a:rPr lang="en-GB" dirty="0"/>
              <a:t>The procurement team can manage or help you with negotiation and dispute resolution</a:t>
            </a:r>
          </a:p>
          <a:p>
            <a:r>
              <a:rPr lang="en-GB" dirty="0" smtClean="0"/>
              <a:t>The </a:t>
            </a:r>
            <a:r>
              <a:rPr lang="en-GB" dirty="0"/>
              <a:t>Procurement team can advise you of relevant, legislation and guidance appropriate to your project.</a:t>
            </a:r>
          </a:p>
          <a:p>
            <a:r>
              <a:rPr lang="en-GB" dirty="0"/>
              <a:t>The procurement team manage the wider aspects of procurement including sustainability, risk, overall cost and reporting.</a:t>
            </a:r>
          </a:p>
          <a:p>
            <a:r>
              <a:rPr lang="en-GB" dirty="0"/>
              <a:t>Finally the procurement team are there to help.  Whatever you are purchasing, they will have done before – take advantage of their expertise – its free to use!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3502" y="230188"/>
            <a:ext cx="2200508" cy="1100254"/>
          </a:xfrm>
          <a:prstGeom prst="rect">
            <a:avLst/>
          </a:prstGeom>
        </p:spPr>
      </p:pic>
    </p:spTree>
    <p:extLst>
      <p:ext uri="{BB962C8B-B14F-4D97-AF65-F5344CB8AC3E}">
        <p14:creationId xmlns:p14="http://schemas.microsoft.com/office/powerpoint/2010/main" val="681275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385" y="557696"/>
            <a:ext cx="9144000" cy="945183"/>
          </a:xfrm>
        </p:spPr>
        <p:txBody>
          <a:bodyPr/>
          <a:lstStyle/>
          <a:p>
            <a:r>
              <a:rPr lang="en-GB" dirty="0" smtClean="0"/>
              <a:t>Who else can help?</a:t>
            </a:r>
            <a:endParaRPr lang="en-GB" dirty="0"/>
          </a:p>
        </p:txBody>
      </p:sp>
      <p:sp>
        <p:nvSpPr>
          <p:cNvPr id="3" name="Subtitle 2"/>
          <p:cNvSpPr>
            <a:spLocks noGrp="1"/>
          </p:cNvSpPr>
          <p:nvPr>
            <p:ph type="subTitle" idx="1"/>
          </p:nvPr>
        </p:nvSpPr>
        <p:spPr>
          <a:xfrm>
            <a:off x="535259" y="1839951"/>
            <a:ext cx="10132741" cy="4527395"/>
          </a:xfrm>
        </p:spPr>
        <p:txBody>
          <a:bodyPr>
            <a:normAutofit fontScale="77500" lnSpcReduction="20000"/>
          </a:bodyPr>
          <a:lstStyle/>
          <a:p>
            <a:pPr algn="l"/>
            <a:r>
              <a:rPr lang="en-GB" dirty="0" smtClean="0"/>
              <a:t>Aside from your procurement department there are some great sources of information in the sector: </a:t>
            </a:r>
          </a:p>
          <a:p>
            <a:pPr algn="l"/>
            <a:r>
              <a:rPr lang="en-GB" dirty="0" smtClean="0"/>
              <a:t>Other universities; who is local to you? All Universities have similar departments, pick up the phone see what you can find out and share information.</a:t>
            </a:r>
          </a:p>
          <a:p>
            <a:pPr algn="l"/>
            <a:r>
              <a:rPr lang="en-GB" dirty="0" smtClean="0"/>
              <a:t>Your consortium.  Your university will belong to one of the below, click to see what they do:</a:t>
            </a:r>
            <a:br>
              <a:rPr lang="en-GB" dirty="0" smtClean="0"/>
            </a:br>
            <a:r>
              <a:rPr lang="en-GB" dirty="0" smtClean="0"/>
              <a:t>	</a:t>
            </a:r>
            <a:br>
              <a:rPr lang="en-GB" dirty="0" smtClean="0"/>
            </a:br>
            <a:r>
              <a:rPr lang="en-GB" dirty="0" smtClean="0"/>
              <a:t>	</a:t>
            </a:r>
            <a:r>
              <a:rPr lang="en-GB" dirty="0" smtClean="0">
                <a:hlinkClick r:id="rId2"/>
              </a:rPr>
              <a:t>APUC, (Scotland</a:t>
            </a:r>
            <a:r>
              <a:rPr lang="en-GB" dirty="0" smtClean="0"/>
              <a:t>)</a:t>
            </a:r>
          </a:p>
          <a:p>
            <a:pPr algn="l"/>
            <a:r>
              <a:rPr lang="en-GB" dirty="0"/>
              <a:t>	</a:t>
            </a:r>
            <a:r>
              <a:rPr lang="en-GB" dirty="0" smtClean="0">
                <a:hlinkClick r:id="rId3"/>
              </a:rPr>
              <a:t>HEPCW (Wales)</a:t>
            </a:r>
            <a:endParaRPr lang="en-GB" dirty="0" smtClean="0"/>
          </a:p>
          <a:p>
            <a:pPr algn="l"/>
            <a:r>
              <a:rPr lang="en-GB" dirty="0" smtClean="0"/>
              <a:t>	</a:t>
            </a:r>
            <a:r>
              <a:rPr lang="en-GB" dirty="0" smtClean="0">
                <a:hlinkClick r:id="rId4"/>
              </a:rPr>
              <a:t>LUPC, (London</a:t>
            </a:r>
            <a:r>
              <a:rPr lang="en-GB" dirty="0" smtClean="0"/>
              <a:t>)</a:t>
            </a:r>
          </a:p>
          <a:p>
            <a:pPr algn="l"/>
            <a:r>
              <a:rPr lang="en-GB" dirty="0" smtClean="0"/>
              <a:t>	</a:t>
            </a:r>
            <a:r>
              <a:rPr lang="en-GB" dirty="0" smtClean="0">
                <a:hlinkClick r:id="rId5"/>
              </a:rPr>
              <a:t>NEUPC, (North East) </a:t>
            </a:r>
            <a:endParaRPr lang="en-GB" dirty="0" smtClean="0"/>
          </a:p>
          <a:p>
            <a:pPr algn="l"/>
            <a:r>
              <a:rPr lang="en-GB" dirty="0" smtClean="0"/>
              <a:t>	</a:t>
            </a:r>
            <a:r>
              <a:rPr lang="en-GB" dirty="0" smtClean="0">
                <a:hlinkClick r:id="rId6"/>
              </a:rPr>
              <a:t>NWUPC (North West)</a:t>
            </a:r>
            <a:endParaRPr lang="en-GB" dirty="0" smtClean="0"/>
          </a:p>
          <a:p>
            <a:pPr algn="l"/>
            <a:r>
              <a:rPr lang="en-GB" dirty="0" smtClean="0"/>
              <a:t>	</a:t>
            </a:r>
            <a:r>
              <a:rPr lang="en-GB" dirty="0" smtClean="0">
                <a:hlinkClick r:id="rId7"/>
              </a:rPr>
              <a:t>SUPC, (South)</a:t>
            </a:r>
            <a:br>
              <a:rPr lang="en-GB" dirty="0" smtClean="0">
                <a:hlinkClick r:id="rId7"/>
              </a:rPr>
            </a:br>
            <a:endParaRPr lang="en-GB" dirty="0"/>
          </a:p>
          <a:p>
            <a:pPr algn="l"/>
            <a:r>
              <a:rPr lang="en-GB" dirty="0" smtClean="0"/>
              <a:t>Additionally </a:t>
            </a:r>
            <a:r>
              <a:rPr lang="en-GB" dirty="0" smtClean="0">
                <a:hlinkClick r:id="rId8"/>
              </a:rPr>
              <a:t>TEC </a:t>
            </a:r>
            <a:r>
              <a:rPr lang="en-GB" dirty="0" smtClean="0"/>
              <a:t>for Energy buying and </a:t>
            </a:r>
            <a:r>
              <a:rPr lang="en-GB" dirty="0" smtClean="0">
                <a:hlinkClick r:id="rId9"/>
              </a:rPr>
              <a:t>TUCO </a:t>
            </a:r>
            <a:r>
              <a:rPr lang="en-GB" dirty="0" smtClean="0"/>
              <a:t>for Catering</a:t>
            </a:r>
          </a:p>
          <a:p>
            <a:pPr algn="l"/>
            <a:r>
              <a:rPr lang="en-GB" dirty="0" smtClean="0"/>
              <a:t>Each Consortium can offer advice, guidance and support around specific contracting areas and have groups which meet regularly to discuss specific commodities. </a:t>
            </a:r>
          </a:p>
        </p:txBody>
      </p:sp>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233209" y="480161"/>
            <a:ext cx="2200508" cy="1100254"/>
          </a:xfrm>
          <a:prstGeom prst="rect">
            <a:avLst/>
          </a:prstGeom>
        </p:spPr>
      </p:pic>
    </p:spTree>
    <p:extLst>
      <p:ext uri="{BB962C8B-B14F-4D97-AF65-F5344CB8AC3E}">
        <p14:creationId xmlns:p14="http://schemas.microsoft.com/office/powerpoint/2010/main" val="3705291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HEPA</a:t>
            </a:r>
            <a:endParaRPr lang="en-GB" dirty="0"/>
          </a:p>
        </p:txBody>
      </p:sp>
      <p:sp>
        <p:nvSpPr>
          <p:cNvPr id="3" name="Content Placeholder 2"/>
          <p:cNvSpPr>
            <a:spLocks noGrp="1"/>
          </p:cNvSpPr>
          <p:nvPr>
            <p:ph idx="1"/>
          </p:nvPr>
        </p:nvSpPr>
        <p:spPr/>
        <p:txBody>
          <a:bodyPr/>
          <a:lstStyle/>
          <a:p>
            <a:pPr marL="0" indent="0">
              <a:buNone/>
            </a:pPr>
            <a:r>
              <a:rPr lang="en-GB" dirty="0" smtClean="0"/>
              <a:t>Finally HEPA membership is free and welcomes anyone interested in procurement in Higher Education.</a:t>
            </a:r>
          </a:p>
          <a:p>
            <a:r>
              <a:rPr lang="en-GB" dirty="0" smtClean="0"/>
              <a:t>Its website hosts a wealth of resources connected to procurement</a:t>
            </a:r>
          </a:p>
          <a:p>
            <a:r>
              <a:rPr lang="en-GB" dirty="0" smtClean="0"/>
              <a:t>Its discussion board gives you an opportunity to ask questions to the HE procurement community about any topic (anonymously if you need to)</a:t>
            </a:r>
          </a:p>
          <a:p>
            <a:r>
              <a:rPr lang="en-GB" dirty="0" smtClean="0"/>
              <a:t>HEPA provides regular news and information specific to procurement </a:t>
            </a:r>
          </a:p>
          <a:p>
            <a:pPr marL="0" indent="0">
              <a:buNone/>
            </a:pPr>
            <a:r>
              <a:rPr lang="en-GB" dirty="0" smtClean="0"/>
              <a:t>There is much more.  You can sign up at </a:t>
            </a:r>
            <a:r>
              <a:rPr lang="en-GB" dirty="0" smtClean="0">
                <a:hlinkClick r:id="rId2"/>
              </a:rPr>
              <a:t>www.hepa.ac.uk</a:t>
            </a:r>
            <a:r>
              <a:rPr lang="en-GB" dirty="0" smtClean="0"/>
              <a:t> or follow HEPA on twitter @The_HEPA </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3209" y="480161"/>
            <a:ext cx="2200508" cy="1100254"/>
          </a:xfrm>
          <a:prstGeom prst="rect">
            <a:avLst/>
          </a:prstGeom>
        </p:spPr>
      </p:pic>
    </p:spTree>
    <p:extLst>
      <p:ext uri="{BB962C8B-B14F-4D97-AF65-F5344CB8AC3E}">
        <p14:creationId xmlns:p14="http://schemas.microsoft.com/office/powerpoint/2010/main" val="220408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the money come from?</a:t>
            </a:r>
            <a:endParaRPr lang="en-GB" dirty="0"/>
          </a:p>
        </p:txBody>
      </p:sp>
      <p:sp>
        <p:nvSpPr>
          <p:cNvPr id="3" name="Content Placeholder 2"/>
          <p:cNvSpPr>
            <a:spLocks noGrp="1"/>
          </p:cNvSpPr>
          <p:nvPr>
            <p:ph idx="1"/>
          </p:nvPr>
        </p:nvSpPr>
        <p:spPr>
          <a:xfrm>
            <a:off x="838200" y="1465379"/>
            <a:ext cx="10515600" cy="4351338"/>
          </a:xfrm>
        </p:spPr>
        <p:txBody>
          <a:bodyPr>
            <a:noAutofit/>
          </a:bodyPr>
          <a:lstStyle/>
          <a:p>
            <a:pPr marL="0" indent="0">
              <a:buNone/>
            </a:pPr>
            <a:r>
              <a:rPr lang="en-GB" sz="2200" dirty="0" smtClean="0"/>
              <a:t>It is important to understand this before we continue as it affects how we can spend it!  Universities receive income in a variety of ways, these include:</a:t>
            </a:r>
            <a:br>
              <a:rPr lang="en-GB" sz="2200" dirty="0" smtClean="0"/>
            </a:br>
            <a:endParaRPr lang="en-GB" sz="2200" dirty="0" smtClean="0"/>
          </a:p>
          <a:p>
            <a:pPr lvl="1"/>
            <a:r>
              <a:rPr lang="en-GB" sz="2200" dirty="0" smtClean="0"/>
              <a:t>Student Fees</a:t>
            </a:r>
          </a:p>
          <a:p>
            <a:pPr lvl="1"/>
            <a:r>
              <a:rPr lang="en-GB" sz="2200" dirty="0" smtClean="0"/>
              <a:t>Government Grants</a:t>
            </a:r>
          </a:p>
          <a:p>
            <a:pPr lvl="1"/>
            <a:r>
              <a:rPr lang="en-GB" sz="2200" dirty="0" smtClean="0"/>
              <a:t>Endowments</a:t>
            </a:r>
          </a:p>
          <a:p>
            <a:pPr lvl="1"/>
            <a:r>
              <a:rPr lang="en-GB" sz="2200" dirty="0" smtClean="0"/>
              <a:t>Research (From Government and Private companies)</a:t>
            </a:r>
            <a:br>
              <a:rPr lang="en-GB" sz="2200" dirty="0" smtClean="0"/>
            </a:br>
            <a:endParaRPr lang="en-GB" sz="2200" dirty="0" smtClean="0"/>
          </a:p>
          <a:p>
            <a:pPr marL="0" indent="0">
              <a:buNone/>
            </a:pPr>
            <a:r>
              <a:rPr lang="en-GB" sz="2200" dirty="0" smtClean="0"/>
              <a:t>You will see that the majority of this money is from public sources – this means that Universities MUST ensure that they spend it wisely and in fact demonstrate that through reports to government.  </a:t>
            </a:r>
            <a:br>
              <a:rPr lang="en-GB" sz="2200" dirty="0" smtClean="0"/>
            </a:br>
            <a:r>
              <a:rPr lang="en-GB" sz="2200" dirty="0" smtClean="0"/>
              <a:t/>
            </a:r>
            <a:br>
              <a:rPr lang="en-GB" sz="2200" dirty="0" smtClean="0"/>
            </a:br>
            <a:r>
              <a:rPr lang="en-GB" sz="2200" dirty="0" smtClean="0"/>
              <a:t>The EU insist that public bodies in member nations follow a specific process if the value of a product or service exceeds a set amount.  In addition, some organisations that fund research demand that further or other protocols are followed.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0838" y="230188"/>
            <a:ext cx="2200508" cy="1100254"/>
          </a:xfrm>
          <a:prstGeom prst="rect">
            <a:avLst/>
          </a:prstGeom>
        </p:spPr>
      </p:pic>
    </p:spTree>
    <p:extLst>
      <p:ext uri="{BB962C8B-B14F-4D97-AF65-F5344CB8AC3E}">
        <p14:creationId xmlns:p14="http://schemas.microsoft.com/office/powerpoint/2010/main" val="2515723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you need to buy something? </a:t>
            </a:r>
            <a:endParaRPr lang="en-GB" dirty="0"/>
          </a:p>
        </p:txBody>
      </p:sp>
      <p:sp>
        <p:nvSpPr>
          <p:cNvPr id="3" name="Content Placeholder 2"/>
          <p:cNvSpPr>
            <a:spLocks noGrp="1"/>
          </p:cNvSpPr>
          <p:nvPr>
            <p:ph idx="1"/>
          </p:nvPr>
        </p:nvSpPr>
        <p:spPr/>
        <p:txBody>
          <a:bodyPr/>
          <a:lstStyle/>
          <a:p>
            <a:pPr marL="0" indent="0">
              <a:buNone/>
            </a:pPr>
            <a:r>
              <a:rPr lang="en-GB" sz="2400" dirty="0" smtClean="0"/>
              <a:t>What is the usual process?</a:t>
            </a:r>
          </a:p>
          <a:p>
            <a:pPr lvl="1"/>
            <a:r>
              <a:rPr lang="en-GB" dirty="0" smtClean="0"/>
              <a:t>Check you have a budget</a:t>
            </a:r>
          </a:p>
          <a:p>
            <a:pPr lvl="1"/>
            <a:r>
              <a:rPr lang="en-GB" dirty="0" smtClean="0"/>
              <a:t>Place your order</a:t>
            </a:r>
          </a:p>
          <a:p>
            <a:pPr lvl="1"/>
            <a:r>
              <a:rPr lang="en-GB" dirty="0" smtClean="0"/>
              <a:t>Receive your goods</a:t>
            </a:r>
          </a:p>
          <a:p>
            <a:pPr lvl="1"/>
            <a:r>
              <a:rPr lang="en-GB" dirty="0" smtClean="0"/>
              <a:t>Pay</a:t>
            </a:r>
          </a:p>
          <a:p>
            <a:pPr marL="0" indent="0">
              <a:buNone/>
            </a:pPr>
            <a:r>
              <a:rPr lang="en-GB" sz="2400" dirty="0" smtClean="0"/>
              <a:t>Pretty simple right.  You can do that!  However…..</a:t>
            </a:r>
          </a:p>
          <a:p>
            <a:pPr marL="0" indent="0">
              <a:buNone/>
            </a:pPr>
            <a:r>
              <a:rPr lang="en-GB" sz="2400" dirty="0" smtClean="0"/>
              <a:t>Your Procurement team have been taught, via a formal professional qualification from the Chartered Institute of Procurement and Supply (CIPS), to look at every aspect of the procurement cycle and how, for your institution they can maximise value and quality and minimise risk. </a:t>
            </a:r>
          </a:p>
          <a:p>
            <a:pPr marL="0" indent="0">
              <a:buNone/>
            </a:pPr>
            <a:endParaRPr lang="en-GB"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7024" y="477779"/>
            <a:ext cx="2200508" cy="1100254"/>
          </a:xfrm>
          <a:prstGeom prst="rect">
            <a:avLst/>
          </a:prstGeom>
        </p:spPr>
      </p:pic>
    </p:spTree>
    <p:extLst>
      <p:ext uri="{BB962C8B-B14F-4D97-AF65-F5344CB8AC3E}">
        <p14:creationId xmlns:p14="http://schemas.microsoft.com/office/powerpoint/2010/main" val="192706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Procurement Cycle?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6667" y="1435062"/>
            <a:ext cx="5010150" cy="5010150"/>
          </a:xfrm>
        </p:spPr>
      </p:pic>
      <p:sp>
        <p:nvSpPr>
          <p:cNvPr id="5" name="TextBox 4"/>
          <p:cNvSpPr txBox="1"/>
          <p:nvPr/>
        </p:nvSpPr>
        <p:spPr>
          <a:xfrm>
            <a:off x="6590371" y="1621127"/>
            <a:ext cx="4616605" cy="4893647"/>
          </a:xfrm>
          <a:prstGeom prst="rect">
            <a:avLst/>
          </a:prstGeom>
          <a:noFill/>
        </p:spPr>
        <p:txBody>
          <a:bodyPr wrap="square" rtlCol="0">
            <a:spAutoFit/>
          </a:bodyPr>
          <a:lstStyle/>
          <a:p>
            <a:r>
              <a:rPr lang="en-GB" sz="2400" dirty="0" smtClean="0"/>
              <a:t>Put simply, the procurement cycle details the steps in the procurement process.</a:t>
            </a:r>
          </a:p>
          <a:p>
            <a:endParaRPr lang="en-GB" sz="2400" dirty="0"/>
          </a:p>
          <a:p>
            <a:r>
              <a:rPr lang="en-GB" sz="2400" dirty="0" smtClean="0"/>
              <a:t>At each step different considerations should be made, these will vary depending on the complexity of what you need to purchase. </a:t>
            </a:r>
          </a:p>
          <a:p>
            <a:endParaRPr lang="en-GB" sz="2400" dirty="0"/>
          </a:p>
          <a:p>
            <a:r>
              <a:rPr lang="en-GB" sz="2400" dirty="0" smtClean="0"/>
              <a:t>Over the next slides we will consider each of the steps in the context of your institution.</a:t>
            </a:r>
            <a:endParaRPr lang="en-GB" sz="2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3571" y="334808"/>
            <a:ext cx="2200508" cy="1100254"/>
          </a:xfrm>
          <a:prstGeom prst="rect">
            <a:avLst/>
          </a:prstGeom>
        </p:spPr>
      </p:pic>
    </p:spTree>
    <p:extLst>
      <p:ext uri="{BB962C8B-B14F-4D97-AF65-F5344CB8AC3E}">
        <p14:creationId xmlns:p14="http://schemas.microsoft.com/office/powerpoint/2010/main" val="368448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	Understand what you need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At this stage it is really important to identify just what you </a:t>
            </a:r>
            <a:r>
              <a:rPr lang="en-GB" u="sng" dirty="0" smtClean="0"/>
              <a:t>need</a:t>
            </a:r>
            <a:r>
              <a:rPr lang="en-GB" dirty="0" smtClean="0"/>
              <a:t>, this is different to what you </a:t>
            </a:r>
            <a:r>
              <a:rPr lang="en-GB" u="sng" dirty="0" smtClean="0"/>
              <a:t>want</a:t>
            </a:r>
            <a:r>
              <a:rPr lang="en-GB" dirty="0" smtClean="0"/>
              <a:t>.  In order to ensure best value you must not pay for a higher quality item or extra products or services than you require to do the job. </a:t>
            </a:r>
          </a:p>
          <a:p>
            <a:r>
              <a:rPr lang="en-GB" dirty="0" smtClean="0"/>
              <a:t>Consider who will be using the product or service, for what and for how long.  These are your stakeholders, and what you do will directly affect them</a:t>
            </a:r>
          </a:p>
          <a:p>
            <a:r>
              <a:rPr lang="en-GB" dirty="0" smtClean="0"/>
              <a:t>Ask Questions. It is so important and often forgotten. Asking “Why” is key to defining your requirements</a:t>
            </a:r>
          </a:p>
          <a:p>
            <a:r>
              <a:rPr lang="en-GB" dirty="0" smtClean="0"/>
              <a:t>Think about what will happen to the product or service when your project is finished.</a:t>
            </a:r>
          </a:p>
          <a:p>
            <a:r>
              <a:rPr lang="en-GB" dirty="0" smtClean="0"/>
              <a:t>Finally don’t forget to ask “Do I really need this at all?”  It is important for universities to be sustainable both economically and environmentally and you can play your part in ensuring this.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90049" y="5626836"/>
            <a:ext cx="2200508" cy="1100254"/>
          </a:xfrm>
          <a:prstGeom prst="rect">
            <a:avLst/>
          </a:prstGeom>
        </p:spPr>
      </p:pic>
    </p:spTree>
    <p:extLst>
      <p:ext uri="{BB962C8B-B14F-4D97-AF65-F5344CB8AC3E}">
        <p14:creationId xmlns:p14="http://schemas.microsoft.com/office/powerpoint/2010/main" val="34270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 and Price</a:t>
            </a:r>
            <a:endParaRPr lang="en-GB" dirty="0"/>
          </a:p>
        </p:txBody>
      </p:sp>
      <p:sp>
        <p:nvSpPr>
          <p:cNvPr id="3" name="Content Placeholder 2"/>
          <p:cNvSpPr>
            <a:spLocks noGrp="1"/>
          </p:cNvSpPr>
          <p:nvPr>
            <p:ph idx="1"/>
          </p:nvPr>
        </p:nvSpPr>
        <p:spPr/>
        <p:txBody>
          <a:bodyPr>
            <a:normAutofit fontScale="92500"/>
          </a:bodyPr>
          <a:lstStyle/>
          <a:p>
            <a:r>
              <a:rPr lang="en-GB" dirty="0" smtClean="0"/>
              <a:t>Cost and Price are different.</a:t>
            </a:r>
            <a:endParaRPr lang="en-GB" dirty="0"/>
          </a:p>
          <a:p>
            <a:r>
              <a:rPr lang="en-GB" dirty="0" smtClean="0"/>
              <a:t>The </a:t>
            </a:r>
            <a:r>
              <a:rPr lang="en-GB" u="sng" dirty="0" smtClean="0"/>
              <a:t>PRICE </a:t>
            </a:r>
            <a:r>
              <a:rPr lang="en-GB" dirty="0" smtClean="0"/>
              <a:t>of the product is what you pay to the supplier</a:t>
            </a:r>
            <a:endParaRPr lang="en-GB" dirty="0"/>
          </a:p>
          <a:p>
            <a:r>
              <a:rPr lang="en-GB" dirty="0" smtClean="0"/>
              <a:t>The </a:t>
            </a:r>
            <a:r>
              <a:rPr lang="en-GB" u="sng" dirty="0" smtClean="0"/>
              <a:t>COST </a:t>
            </a:r>
            <a:r>
              <a:rPr lang="en-GB" dirty="0" smtClean="0"/>
              <a:t>of the product is the total expenditure associated with the item.</a:t>
            </a:r>
          </a:p>
          <a:p>
            <a:r>
              <a:rPr lang="en-GB" dirty="0" smtClean="0"/>
              <a:t>Lets take a refrigerator as an example.  The price may be £200</a:t>
            </a:r>
          </a:p>
          <a:p>
            <a:r>
              <a:rPr lang="en-GB" dirty="0" smtClean="0"/>
              <a:t>The cost is £200 + delivery costs + installation costs + running costs + cleaning costs + disposal costs</a:t>
            </a:r>
          </a:p>
          <a:p>
            <a:r>
              <a:rPr lang="en-GB" dirty="0" smtClean="0"/>
              <a:t>Thinking about this at this stage helps up remember to ask questions such as – any specific installation requirements? Will the supplier take back the product at the end of use? What are the annual running costs?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87883" y="230188"/>
            <a:ext cx="2200508" cy="1100254"/>
          </a:xfrm>
          <a:prstGeom prst="rect">
            <a:avLst/>
          </a:prstGeom>
        </p:spPr>
      </p:pic>
    </p:spTree>
    <p:extLst>
      <p:ext uri="{BB962C8B-B14F-4D97-AF65-F5344CB8AC3E}">
        <p14:creationId xmlns:p14="http://schemas.microsoft.com/office/powerpoint/2010/main" val="2503568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2: </a:t>
            </a:r>
            <a:r>
              <a:rPr lang="en-GB" dirty="0" smtClean="0">
                <a:effectLst/>
              </a:rPr>
              <a:t>Market and options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Check your University’s central procurement webpage or call them to ask if they have a contract for the supply of the product in place. (Contact details on next slide).  The product you may want could also be available on your online marketplace/e procurement system.</a:t>
            </a:r>
          </a:p>
          <a:p>
            <a:r>
              <a:rPr lang="en-GB" dirty="0" smtClean="0"/>
              <a:t>For products purchased regularly, your procurement department will likely have considered the supply to the entire institution and may have agreed or have access to a framework contract.  A framework contract is an arrangement with a supplier or number of suppliers to provide goods or services at a lower price, to a set specification and to fixed terms and conditions.</a:t>
            </a:r>
            <a:endParaRPr lang="en-GB" dirty="0"/>
          </a:p>
          <a:p>
            <a:r>
              <a:rPr lang="en-GB" dirty="0" smtClean="0"/>
              <a:t>If there is no framework agreement available again use questions to understand where you might obtain this product or service from.  Use your procurement department, your colleagues and the Internet to research options, look at trade magazines / websites to widen your knowledge of the market, product or service.</a:t>
            </a:r>
          </a:p>
          <a:p>
            <a:r>
              <a:rPr lang="en-GB" dirty="0" smtClean="0"/>
              <a:t>Finally is the product available second hand? There are websites like Xchange or Warp-it which advertise products surplus to requirements elsewhere in Universities which can be purchased or even taken for free.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78176" y="230188"/>
            <a:ext cx="2200508" cy="1100254"/>
          </a:xfrm>
          <a:prstGeom prst="rect">
            <a:avLst/>
          </a:prstGeom>
        </p:spPr>
      </p:pic>
    </p:spTree>
    <p:extLst>
      <p:ext uri="{BB962C8B-B14F-4D97-AF65-F5344CB8AC3E}">
        <p14:creationId xmlns:p14="http://schemas.microsoft.com/office/powerpoint/2010/main" val="18592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are my Procurement department?</a:t>
            </a:r>
            <a:endParaRPr lang="en-GB" dirty="0"/>
          </a:p>
        </p:txBody>
      </p:sp>
      <p:sp>
        <p:nvSpPr>
          <p:cNvPr id="3" name="Content Placeholder 2"/>
          <p:cNvSpPr>
            <a:spLocks noGrp="1"/>
          </p:cNvSpPr>
          <p:nvPr>
            <p:ph idx="1"/>
          </p:nvPr>
        </p:nvSpPr>
        <p:spPr/>
        <p:txBody>
          <a:bodyPr/>
          <a:lstStyle/>
          <a:p>
            <a:r>
              <a:rPr lang="en-GB" dirty="0" smtClean="0">
                <a:solidFill>
                  <a:srgbClr val="FF0000"/>
                </a:solidFill>
              </a:rPr>
              <a:t>Add in here your organogram and contact details as well as any other pertinent information including access to Higher Education Contracts Database (HEC).  Add in further slides as required.</a:t>
            </a:r>
            <a:endParaRPr lang="en-GB"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7677" y="107776"/>
            <a:ext cx="2200508" cy="1100254"/>
          </a:xfrm>
          <a:prstGeom prst="rect">
            <a:avLst/>
          </a:prstGeom>
        </p:spPr>
      </p:pic>
    </p:spTree>
    <p:extLst>
      <p:ext uri="{BB962C8B-B14F-4D97-AF65-F5344CB8AC3E}">
        <p14:creationId xmlns:p14="http://schemas.microsoft.com/office/powerpoint/2010/main" val="3373392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2778</Words>
  <Application>Microsoft Office PowerPoint</Application>
  <PresentationFormat>Widescreen</PresentationFormat>
  <Paragraphs>137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An Introduction to Procurement</vt:lpstr>
      <vt:lpstr>Introduction</vt:lpstr>
      <vt:lpstr>Where does the money come from?</vt:lpstr>
      <vt:lpstr>So you need to buy something? </vt:lpstr>
      <vt:lpstr>What is the Procurement Cycle?</vt:lpstr>
      <vt:lpstr>Step 1: Understand what you need</vt:lpstr>
      <vt:lpstr>Cost and Price</vt:lpstr>
      <vt:lpstr>Step 2: Market and options</vt:lpstr>
      <vt:lpstr>Who are my Procurement department?</vt:lpstr>
      <vt:lpstr>Step 3: Develop your Strategy/Plan</vt:lpstr>
      <vt:lpstr>Step 4: Pre Procurement</vt:lpstr>
      <vt:lpstr>Step 5: Develop Documentation</vt:lpstr>
      <vt:lpstr>Stage 6: Supplier Selection</vt:lpstr>
      <vt:lpstr>Step 7: Issue documentation</vt:lpstr>
      <vt:lpstr>Step 8: Evaluation</vt:lpstr>
      <vt:lpstr>Step 9: Contract Award</vt:lpstr>
      <vt:lpstr>Step 10: Warehousing</vt:lpstr>
      <vt:lpstr>Step 11: Contract Performance</vt:lpstr>
      <vt:lpstr>Step 12: Manage the relationship</vt:lpstr>
      <vt:lpstr>Step 13: End of Life</vt:lpstr>
      <vt:lpstr>Top Tips</vt:lpstr>
      <vt:lpstr>So what else do Procurement do?</vt:lpstr>
      <vt:lpstr>So what else do Procurement do  continued…</vt:lpstr>
      <vt:lpstr>Who else can help?</vt:lpstr>
      <vt:lpstr>HEPA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Procurement</dc:title>
  <dc:creator>Emma Keenan</dc:creator>
  <cp:lastModifiedBy>Emma Keenan</cp:lastModifiedBy>
  <cp:revision>53</cp:revision>
  <dcterms:created xsi:type="dcterms:W3CDTF">2016-09-27T13:02:30Z</dcterms:created>
  <dcterms:modified xsi:type="dcterms:W3CDTF">2016-10-06T15:27:41Z</dcterms:modified>
</cp:coreProperties>
</file>